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1.wmf"/><Relationship Id="rId1" Type="http://schemas.openxmlformats.org/officeDocument/2006/relationships/image" Target="../media/image54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D3AD0-0BA2-436D-A730-8A404BC1AA53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8993A-1C94-45D7-8B5F-38EA6218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0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A1=-29+3=-26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a35=(-26)+34*(3)=-26+102=76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839C3C-4AE5-4AE6-A505-141430E078E5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-5=151+(n-1)*(-4)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-5=151-4n+4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-9-151=-4n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160=4n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N=40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2DC840-2E2D-49F2-B8BE-A18B7B3B8B76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2459DA-C438-4C96-8A02-8081C823DF53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0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342C-549C-4D58-A015-24E5D9D1B48D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6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B8AB-0E6C-4E01-A5C6-595B97091120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31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A3501-1B0D-4428-9F92-5662E3A5C99A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6AC6EE-92D9-4622-AE4C-E419CD05A154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2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9E1D-9F82-4F25-9905-E01B1C08DCFE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08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4799FE-0A55-479A-86F4-AE5523CF4CC5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8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7D975-B9DD-46E6-8A92-54C831E9586A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6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3FD604-6DFC-48A4-A287-C8E181D3FAF8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83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051D5-911F-4316-8094-CDC86CAD777B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AD8562-1C77-4BF1-9A32-E50D2C6DE4CD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94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3CB283-5C00-4A58-AF8D-696F24DCCC00}" type="slidenum">
              <a:rPr lang="en-US" altLang="en-US">
                <a:solidFill>
                  <a:srgbClr val="E7DEC9">
                    <a:shade val="50000"/>
                    <a:satMod val="200000"/>
                  </a:srgbClr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1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6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848600" cy="456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4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609600" y="381000"/>
            <a:ext cx="6019800" cy="669925"/>
            <a:chOff x="384" y="240"/>
            <a:chExt cx="3792" cy="422"/>
          </a:xfrm>
        </p:grpSpPr>
        <p:sp>
          <p:nvSpPr>
            <p:cNvPr id="17416" name="Text Box 2"/>
            <p:cNvSpPr txBox="1">
              <a:spLocks noChangeArrowheads="1"/>
            </p:cNvSpPr>
            <p:nvPr/>
          </p:nvSpPr>
          <p:spPr bwMode="auto">
            <a:xfrm>
              <a:off x="384" y="240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Given:</a:t>
              </a:r>
            </a:p>
          </p:txBody>
        </p:sp>
        <p:graphicFrame>
          <p:nvGraphicFramePr>
            <p:cNvPr id="17417" name="Object 4"/>
            <p:cNvGraphicFramePr>
              <a:graphicFrameLocks noChangeAspect="1"/>
            </p:cNvGraphicFramePr>
            <p:nvPr/>
          </p:nvGraphicFramePr>
          <p:xfrm>
            <a:off x="1488" y="260"/>
            <a:ext cx="2688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Equation" r:id="rId3" imgW="1358310" imgH="203112" progId="Equation.DSMT4">
                    <p:embed/>
                  </p:oleObj>
                </mc:Choice>
                <mc:Fallback>
                  <p:oleObj name="Equation" r:id="rId3" imgW="1358310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60"/>
                          <a:ext cx="2688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1033463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2496"/>
                </a:solidFill>
              </a:rPr>
              <a:t>Find: What term number is -169?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074738" y="2389188"/>
          <a:ext cx="1846262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647700" imgH="685800" progId="Equation.DSMT4">
                  <p:embed/>
                </p:oleObj>
              </mc:Choice>
              <mc:Fallback>
                <p:oleObj name="Equation" r:id="rId5" imgW="6477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389188"/>
                        <a:ext cx="1846262" cy="195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108450" y="2335213"/>
          <a:ext cx="4197350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473200" imgH="698500" progId="Equation.DSMT4">
                  <p:embed/>
                </p:oleObj>
              </mc:Choice>
              <mc:Fallback>
                <p:oleObj name="Equation" r:id="rId7" imgW="1473200" imgH="698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2335213"/>
                        <a:ext cx="4197350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IDENTIFY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800600" y="1752600"/>
            <a:ext cx="2098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SOLVE</a:t>
            </a:r>
          </a:p>
        </p:txBody>
      </p:sp>
    </p:spTree>
    <p:extLst>
      <p:ext uri="{BB962C8B-B14F-4D97-AF65-F5344CB8AC3E}">
        <p14:creationId xmlns:p14="http://schemas.microsoft.com/office/powerpoint/2010/main" val="98066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609600" y="381000"/>
            <a:ext cx="3746500" cy="1436688"/>
            <a:chOff x="384" y="240"/>
            <a:chExt cx="2360" cy="905"/>
          </a:xfrm>
        </p:grpSpPr>
        <p:sp>
          <p:nvSpPr>
            <p:cNvPr id="18444" name="Text Box 3"/>
            <p:cNvSpPr txBox="1">
              <a:spLocks noChangeArrowheads="1"/>
            </p:cNvSpPr>
            <p:nvPr/>
          </p:nvSpPr>
          <p:spPr bwMode="auto">
            <a:xfrm>
              <a:off x="384" y="490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Given:</a:t>
              </a:r>
            </a:p>
          </p:txBody>
        </p:sp>
        <p:graphicFrame>
          <p:nvGraphicFramePr>
            <p:cNvPr id="18445" name="Object 4"/>
            <p:cNvGraphicFramePr>
              <a:graphicFrameLocks noChangeAspect="1"/>
            </p:cNvGraphicFramePr>
            <p:nvPr/>
          </p:nvGraphicFramePr>
          <p:xfrm>
            <a:off x="1488" y="240"/>
            <a:ext cx="1256" cy="9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Equation" r:id="rId3" imgW="634725" imgH="457002" progId="Equation.DSMT4">
                    <p:embed/>
                  </p:oleObj>
                </mc:Choice>
                <mc:Fallback>
                  <p:oleObj name="Equation" r:id="rId3" imgW="634725" imgH="45700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40"/>
                          <a:ext cx="1256" cy="9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216025" y="3294063"/>
          <a:ext cx="1700213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596641" imgH="672808" progId="Equation.DSMT4">
                  <p:embed/>
                </p:oleObj>
              </mc:Choice>
              <mc:Fallback>
                <p:oleObj name="Equation" r:id="rId5" imgW="596641" imgH="67280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3294063"/>
                        <a:ext cx="1700213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313238" y="3135313"/>
          <a:ext cx="3798887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333500" imgH="698500" progId="Equation.DSMT4">
                  <p:embed/>
                </p:oleObj>
              </mc:Choice>
              <mc:Fallback>
                <p:oleObj name="Equation" r:id="rId7" imgW="1333500" imgH="698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3135313"/>
                        <a:ext cx="3798887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43000" y="2590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IDENTIFY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953000" y="2590800"/>
            <a:ext cx="2098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SOLVE</a:t>
            </a:r>
          </a:p>
        </p:txBody>
      </p:sp>
      <p:grpSp>
        <p:nvGrpSpPr>
          <p:cNvPr id="13328" name="Group 16"/>
          <p:cNvGrpSpPr>
            <a:grpSpLocks/>
          </p:cNvGrpSpPr>
          <p:nvPr/>
        </p:nvGrpSpPr>
        <p:grpSpPr bwMode="auto">
          <a:xfrm>
            <a:off x="6248400" y="685800"/>
            <a:ext cx="1879600" cy="762000"/>
            <a:chOff x="3936" y="432"/>
            <a:chExt cx="1184" cy="480"/>
          </a:xfrm>
        </p:grpSpPr>
        <p:sp>
          <p:nvSpPr>
            <p:cNvPr id="18442" name="Text Box 5"/>
            <p:cNvSpPr txBox="1">
              <a:spLocks noChangeArrowheads="1"/>
            </p:cNvSpPr>
            <p:nvPr/>
          </p:nvSpPr>
          <p:spPr bwMode="auto">
            <a:xfrm>
              <a:off x="3936" y="470"/>
              <a:ext cx="7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Find:</a:t>
              </a:r>
            </a:p>
          </p:txBody>
        </p:sp>
        <p:graphicFrame>
          <p:nvGraphicFramePr>
            <p:cNvPr id="18443" name="Object 12"/>
            <p:cNvGraphicFramePr>
              <a:graphicFrameLocks noChangeAspect="1"/>
            </p:cNvGraphicFramePr>
            <p:nvPr/>
          </p:nvGraphicFramePr>
          <p:xfrm>
            <a:off x="4800" y="432"/>
            <a:ext cx="32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" name="Equation" r:id="rId9" imgW="152334" imgH="228501" progId="Equation.DSMT4">
                    <p:embed/>
                  </p:oleObj>
                </mc:Choice>
                <mc:Fallback>
                  <p:oleObj name="Equation" r:id="rId9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432"/>
                          <a:ext cx="32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09600" y="19050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EC0637"/>
                </a:solidFill>
              </a:rPr>
              <a:t>What’s the real question?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105400" y="1905000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EC0637"/>
                </a:solidFill>
              </a:rPr>
              <a:t>The Difference</a:t>
            </a:r>
          </a:p>
        </p:txBody>
      </p:sp>
    </p:spTree>
    <p:extLst>
      <p:ext uri="{BB962C8B-B14F-4D97-AF65-F5344CB8AC3E}">
        <p14:creationId xmlns:p14="http://schemas.microsoft.com/office/powerpoint/2010/main" val="429011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5" grpId="0"/>
      <p:bldP spid="13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609600" y="381000"/>
            <a:ext cx="3746500" cy="1436688"/>
            <a:chOff x="384" y="240"/>
            <a:chExt cx="2360" cy="905"/>
          </a:xfrm>
        </p:grpSpPr>
        <p:sp>
          <p:nvSpPr>
            <p:cNvPr id="19466" name="Text Box 3"/>
            <p:cNvSpPr txBox="1">
              <a:spLocks noChangeArrowheads="1"/>
            </p:cNvSpPr>
            <p:nvPr/>
          </p:nvSpPr>
          <p:spPr bwMode="auto">
            <a:xfrm>
              <a:off x="384" y="490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Given:</a:t>
              </a:r>
            </a:p>
          </p:txBody>
        </p:sp>
        <p:graphicFrame>
          <p:nvGraphicFramePr>
            <p:cNvPr id="19467" name="Object 4"/>
            <p:cNvGraphicFramePr>
              <a:graphicFrameLocks noChangeAspect="1"/>
            </p:cNvGraphicFramePr>
            <p:nvPr/>
          </p:nvGraphicFramePr>
          <p:xfrm>
            <a:off x="1488" y="240"/>
            <a:ext cx="1256" cy="9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3" imgW="634725" imgH="457002" progId="Equation.DSMT4">
                    <p:embed/>
                  </p:oleObj>
                </mc:Choice>
                <mc:Fallback>
                  <p:oleObj name="Equation" r:id="rId3" imgW="634725" imgH="45700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40"/>
                          <a:ext cx="1256" cy="9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163638" y="3294063"/>
          <a:ext cx="1808162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634725" imgH="672808" progId="Equation.DSMT4">
                  <p:embed/>
                </p:oleObj>
              </mc:Choice>
              <mc:Fallback>
                <p:oleObj name="Equation" r:id="rId5" imgW="634725" imgH="67280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3294063"/>
                        <a:ext cx="1808162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278313" y="3081338"/>
          <a:ext cx="3870325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358900" imgH="736600" progId="Equation.DSMT4">
                  <p:embed/>
                </p:oleObj>
              </mc:Choice>
              <mc:Fallback>
                <p:oleObj name="Equation" r:id="rId7" imgW="13589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081338"/>
                        <a:ext cx="3870325" cy="209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143000" y="2590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IDENTIFY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953000" y="2590800"/>
            <a:ext cx="2098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SOLVE</a:t>
            </a:r>
          </a:p>
        </p:txBody>
      </p: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6248400" y="685800"/>
            <a:ext cx="1879600" cy="762000"/>
            <a:chOff x="3936" y="432"/>
            <a:chExt cx="1184" cy="480"/>
          </a:xfrm>
        </p:grpSpPr>
        <p:sp>
          <p:nvSpPr>
            <p:cNvPr id="19464" name="Text Box 10"/>
            <p:cNvSpPr txBox="1">
              <a:spLocks noChangeArrowheads="1"/>
            </p:cNvSpPr>
            <p:nvPr/>
          </p:nvSpPr>
          <p:spPr bwMode="auto">
            <a:xfrm>
              <a:off x="3936" y="470"/>
              <a:ext cx="7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Find:</a:t>
              </a:r>
            </a:p>
          </p:txBody>
        </p:sp>
        <p:graphicFrame>
          <p:nvGraphicFramePr>
            <p:cNvPr id="19465" name="Object 11"/>
            <p:cNvGraphicFramePr>
              <a:graphicFrameLocks noChangeAspect="1"/>
            </p:cNvGraphicFramePr>
            <p:nvPr/>
          </p:nvGraphicFramePr>
          <p:xfrm>
            <a:off x="4800" y="432"/>
            <a:ext cx="32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Equation" r:id="rId9" imgW="152334" imgH="228501" progId="Equation.DSMT4">
                    <p:embed/>
                  </p:oleObj>
                </mc:Choice>
                <mc:Fallback>
                  <p:oleObj name="Equation" r:id="rId9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432"/>
                          <a:ext cx="32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3372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 rot="343944">
            <a:off x="1257300" y="1552575"/>
            <a:ext cx="6743700" cy="3095625"/>
          </a:xfrm>
          <a:prstGeom prst="rect">
            <a:avLst/>
          </a:prstGeom>
          <a:noFill/>
          <a:ln w="76200" cmpd="tri">
            <a:solidFill>
              <a:srgbClr val="0024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960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Arithmetic Series</a:t>
            </a:r>
          </a:p>
        </p:txBody>
      </p:sp>
    </p:spTree>
    <p:extLst>
      <p:ext uri="{BB962C8B-B14F-4D97-AF65-F5344CB8AC3E}">
        <p14:creationId xmlns:p14="http://schemas.microsoft.com/office/powerpoint/2010/main" val="233370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085850" y="1076325"/>
            <a:ext cx="786923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000" dirty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Write the first three terms and the last two terms of the following arithmetic series.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28600" y="2895600"/>
          <a:ext cx="25908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799753" imgH="444307" progId="Equation.DSMT4">
                  <p:embed/>
                </p:oleObj>
              </mc:Choice>
              <mc:Fallback>
                <p:oleObj name="Equation" r:id="rId3" imgW="799753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95600"/>
                        <a:ext cx="259080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819400" y="3252788"/>
          <a:ext cx="6096000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197100" imgH="254000" progId="Equation.DSMT4">
                  <p:embed/>
                </p:oleObj>
              </mc:Choice>
              <mc:Fallback>
                <p:oleObj name="Equation" r:id="rId5" imgW="21971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52788"/>
                        <a:ext cx="6096000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 rot="-515437">
            <a:off x="2100263" y="4338638"/>
            <a:ext cx="480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000">
                <a:solidFill>
                  <a:srgbClr val="EC06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is the sum of this series?</a:t>
            </a:r>
          </a:p>
        </p:txBody>
      </p:sp>
    </p:spTree>
    <p:extLst>
      <p:ext uri="{BB962C8B-B14F-4D97-AF65-F5344CB8AC3E}">
        <p14:creationId xmlns:p14="http://schemas.microsoft.com/office/powerpoint/2010/main" val="281061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28600" y="1524000"/>
          <a:ext cx="57785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082800" imgH="254000" progId="Equation.DSMT4">
                  <p:embed/>
                </p:oleObj>
              </mc:Choice>
              <mc:Fallback>
                <p:oleObj name="Equation" r:id="rId3" imgW="20828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0"/>
                        <a:ext cx="57785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28600" y="2362200"/>
          <a:ext cx="57785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2082800" imgH="254000" progId="Equation.DSMT4">
                  <p:embed/>
                </p:oleObj>
              </mc:Choice>
              <mc:Fallback>
                <p:oleObj name="Equation" r:id="rId5" imgW="20828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57785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6181725" y="1644650"/>
            <a:ext cx="2895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2E2E2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Written 1st to last.</a:t>
            </a:r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6162675" y="2438400"/>
            <a:ext cx="2895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2E2E2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Written last to 1st.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52400" y="3048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8445" name="WordArt 13"/>
          <p:cNvSpPr>
            <a:spLocks noChangeArrowheads="1" noChangeShapeType="1" noTextEdit="1"/>
          </p:cNvSpPr>
          <p:nvPr/>
        </p:nvSpPr>
        <p:spPr bwMode="auto">
          <a:xfrm>
            <a:off x="6238875" y="3276600"/>
            <a:ext cx="2667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2E2E2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Add Down</a:t>
            </a: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152400" y="3260725"/>
          <a:ext cx="57912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981200" imgH="203200" progId="Equation.DSMT4">
                  <p:embed/>
                </p:oleObj>
              </mc:Choice>
              <mc:Fallback>
                <p:oleObj name="Equation" r:id="rId7" imgW="19812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60725"/>
                        <a:ext cx="57912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323850" y="4387850"/>
          <a:ext cx="31242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104900" imgH="444500" progId="Equation.DSMT4">
                  <p:embed/>
                </p:oleObj>
              </mc:Choice>
              <mc:Fallback>
                <p:oleObj name="Equation" r:id="rId9" imgW="11049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387850"/>
                        <a:ext cx="3124200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304800" y="5616575"/>
          <a:ext cx="1828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457002" imgH="177723" progId="Equation.DSMT4">
                  <p:embed/>
                </p:oleObj>
              </mc:Choice>
              <mc:Fallback>
                <p:oleObj name="Equation" r:id="rId11" imgW="457002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16575"/>
                        <a:ext cx="18288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3581400" y="3962400"/>
            <a:ext cx="4038600" cy="2209800"/>
            <a:chOff x="2256" y="2496"/>
            <a:chExt cx="2544" cy="1392"/>
          </a:xfrm>
        </p:grpSpPr>
        <p:sp>
          <p:nvSpPr>
            <p:cNvPr id="22544" name="AutoShape 17"/>
            <p:cNvSpPr>
              <a:spLocks noChangeArrowheads="1"/>
            </p:cNvSpPr>
            <p:nvPr/>
          </p:nvSpPr>
          <p:spPr bwMode="auto">
            <a:xfrm>
              <a:off x="2256" y="2496"/>
              <a:ext cx="2544" cy="1392"/>
            </a:xfrm>
            <a:prstGeom prst="upArrowCallout">
              <a:avLst>
                <a:gd name="adj1" fmla="val 45690"/>
                <a:gd name="adj2" fmla="val 45690"/>
                <a:gd name="adj3" fmla="val 16667"/>
                <a:gd name="adj4" fmla="val 66667"/>
              </a:avLst>
            </a:prstGeom>
            <a:solidFill>
              <a:schemeClr val="accent1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22545" name="Text Box 18"/>
            <p:cNvSpPr txBox="1">
              <a:spLocks noChangeArrowheads="1"/>
            </p:cNvSpPr>
            <p:nvPr/>
          </p:nvSpPr>
          <p:spPr bwMode="auto">
            <a:xfrm>
              <a:off x="2448" y="3120"/>
              <a:ext cx="220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smtClean="0">
                  <a:solidFill>
                    <a:prstClr val="black"/>
                  </a:solidFill>
                </a:rPr>
                <a:t>71 + (-27) Each sum is the same.</a:t>
              </a:r>
            </a:p>
          </p:txBody>
        </p:sp>
      </p:grpSp>
      <p:grpSp>
        <p:nvGrpSpPr>
          <p:cNvPr id="18456" name="Group 24"/>
          <p:cNvGrpSpPr>
            <a:grpSpLocks/>
          </p:cNvGrpSpPr>
          <p:nvPr/>
        </p:nvGrpSpPr>
        <p:grpSpPr bwMode="auto">
          <a:xfrm>
            <a:off x="381000" y="3767138"/>
            <a:ext cx="2693988" cy="728662"/>
            <a:chOff x="240" y="2373"/>
            <a:chExt cx="1697" cy="459"/>
          </a:xfrm>
        </p:grpSpPr>
        <p:sp>
          <p:nvSpPr>
            <p:cNvPr id="22542" name="AutoShape 22"/>
            <p:cNvSpPr>
              <a:spLocks noChangeArrowheads="1"/>
            </p:cNvSpPr>
            <p:nvPr/>
          </p:nvSpPr>
          <p:spPr bwMode="auto">
            <a:xfrm rot="10800000">
              <a:off x="240" y="2400"/>
              <a:ext cx="1344" cy="4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9900 h 21600"/>
                <a:gd name="T20" fmla="*/ 2115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300"/>
                  </a:lnTo>
                  <a:lnTo>
                    <a:pt x="9707" y="7300"/>
                  </a:lnTo>
                  <a:lnTo>
                    <a:pt x="9707" y="9914"/>
                  </a:lnTo>
                  <a:lnTo>
                    <a:pt x="0" y="9914"/>
                  </a:lnTo>
                  <a:lnTo>
                    <a:pt x="0" y="21600"/>
                  </a:lnTo>
                  <a:lnTo>
                    <a:pt x="21150" y="21600"/>
                  </a:lnTo>
                  <a:lnTo>
                    <a:pt x="21150" y="7300"/>
                  </a:lnTo>
                  <a:lnTo>
                    <a:pt x="21600" y="7300"/>
                  </a:lnTo>
                  <a:lnTo>
                    <a:pt x="15429" y="0"/>
                  </a:lnTo>
                  <a:close/>
                </a:path>
              </a:pathLst>
            </a:custGeom>
            <a:noFill/>
            <a:ln w="38100">
              <a:solidFill>
                <a:srgbClr val="EC063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2543" name="Text Box 23"/>
            <p:cNvSpPr txBox="1">
              <a:spLocks noChangeArrowheads="1"/>
            </p:cNvSpPr>
            <p:nvPr/>
          </p:nvSpPr>
          <p:spPr bwMode="auto">
            <a:xfrm>
              <a:off x="449" y="2373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smtClean="0">
                  <a:solidFill>
                    <a:prstClr val="black"/>
                  </a:solidFill>
                </a:rPr>
                <a:t>50 Terms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-228600" y="457200"/>
            <a:ext cx="99181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kern="10" dirty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SUM of these terms?</a:t>
            </a:r>
          </a:p>
        </p:txBody>
      </p:sp>
    </p:spTree>
    <p:extLst>
      <p:ext uri="{BB962C8B-B14F-4D97-AF65-F5344CB8AC3E}">
        <p14:creationId xmlns:p14="http://schemas.microsoft.com/office/powerpoint/2010/main" val="4322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2" grpId="0" animBg="1"/>
      <p:bldP spid="18444" grpId="0" animBg="1"/>
      <p:bldP spid="184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 rot="-122239">
            <a:off x="609600" y="533400"/>
            <a:ext cx="7239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532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AAEA25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In General . . .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01625" y="1447800"/>
          <a:ext cx="80041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2730500" imgH="254000" progId="Equation.DSMT4">
                  <p:embed/>
                </p:oleObj>
              </mc:Choice>
              <mc:Fallback>
                <p:oleObj name="Equation" r:id="rId3" imgW="2730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447800"/>
                        <a:ext cx="800417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320675" y="2147888"/>
          <a:ext cx="79676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2717800" imgH="254000" progId="Equation.DSMT4">
                  <p:embed/>
                </p:oleObj>
              </mc:Choice>
              <mc:Fallback>
                <p:oleObj name="Equation" r:id="rId5" imgW="27178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147888"/>
                        <a:ext cx="79676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04800" y="2909888"/>
            <a:ext cx="830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365125" y="4724400"/>
          <a:ext cx="3538538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977900" imgH="419100" progId="Equation.DSMT4">
                  <p:embed/>
                </p:oleObj>
              </mc:Choice>
              <mc:Fallback>
                <p:oleObj name="Equation" r:id="rId7" imgW="977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4724400"/>
                        <a:ext cx="3538538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4419600" y="4519613"/>
          <a:ext cx="4114800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549400" imgH="939800" progId="Equation.DSMT4">
                  <p:embed/>
                </p:oleObj>
              </mc:Choice>
              <mc:Fallback>
                <p:oleObj name="Equation" r:id="rId9" imgW="1549400" imgH="93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19613"/>
                        <a:ext cx="4114800" cy="203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241300" y="3173413"/>
          <a:ext cx="8674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4368800" imgH="304800" progId="Equation.DSMT4">
                  <p:embed/>
                </p:oleObj>
              </mc:Choice>
              <mc:Fallback>
                <p:oleObj name="Equation" r:id="rId11" imgW="43688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3173413"/>
                        <a:ext cx="86741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15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457200"/>
            <a:ext cx="6781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</a:rPr>
              <a:t>Find the sum of the terms of this arithmetic series.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5562600" y="1066800"/>
          <a:ext cx="26670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863225" imgH="431613" progId="Equation.DSMT4">
                  <p:embed/>
                </p:oleObj>
              </mc:Choice>
              <mc:Fallback>
                <p:oleObj name="Equation" r:id="rId4" imgW="863225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066800"/>
                        <a:ext cx="26670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33400" y="1752600"/>
          <a:ext cx="281940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927100" imgH="419100" progId="Equation.DSMT4">
                  <p:embed/>
                </p:oleObj>
              </mc:Choice>
              <mc:Fallback>
                <p:oleObj name="Equation" r:id="rId6" imgW="92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2819400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685800" y="3352800"/>
          <a:ext cx="2173288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558800" imgH="685800" progId="Equation.DSMT4">
                  <p:embed/>
                </p:oleObj>
              </mc:Choice>
              <mc:Fallback>
                <p:oleObj name="Equation" r:id="rId8" imgW="558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352800"/>
                        <a:ext cx="2173288" cy="2667000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EA963A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4983163" y="3708400"/>
          <a:ext cx="3398837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117600" imgH="609600" progId="Equation.DSMT4">
                  <p:embed/>
                </p:oleObj>
              </mc:Choice>
              <mc:Fallback>
                <p:oleObj name="Equation" r:id="rId10" imgW="1117600" imgH="6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163" y="3708400"/>
                        <a:ext cx="3398837" cy="1854200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EA963A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AutoShape 9" descr="Small checker board"/>
          <p:cNvSpPr>
            <a:spLocks noChangeArrowheads="1"/>
          </p:cNvSpPr>
          <p:nvPr/>
        </p:nvSpPr>
        <p:spPr bwMode="auto">
          <a:xfrm>
            <a:off x="2962275" y="4114800"/>
            <a:ext cx="1905000" cy="1066800"/>
          </a:xfrm>
          <a:prstGeom prst="notchedRightArrow">
            <a:avLst>
              <a:gd name="adj1" fmla="val 50000"/>
              <a:gd name="adj2" fmla="val 44643"/>
            </a:avLst>
          </a:prstGeom>
          <a:pattFill prst="smCheck">
            <a:fgClr>
              <a:srgbClr val="EA963A"/>
            </a:fgClr>
            <a:bgClr>
              <a:srgbClr val="0033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7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83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</a:rPr>
              <a:t>Find the sum of the terms of this arithmetic series.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438400" y="762000"/>
          <a:ext cx="61182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981200" imgH="254000" progId="Equation.DSMT4">
                  <p:embed/>
                </p:oleObj>
              </mc:Choice>
              <mc:Fallback>
                <p:oleObj name="Equation" r:id="rId4" imgW="19812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762000"/>
                        <a:ext cx="61182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57200" y="1905000"/>
          <a:ext cx="281940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927100" imgH="419100" progId="Equation.DSMT4">
                  <p:embed/>
                </p:oleObj>
              </mc:Choice>
              <mc:Fallback>
                <p:oleObj name="Equation" r:id="rId6" imgW="92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0"/>
                        <a:ext cx="2819400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735013" y="3886200"/>
          <a:ext cx="20748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533400" imgH="685800" progId="Equation.DSMT4">
                  <p:embed/>
                </p:oleObj>
              </mc:Choice>
              <mc:Fallback>
                <p:oleObj name="Equation" r:id="rId8" imgW="5334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886200"/>
                        <a:ext cx="2074862" cy="2667000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EA963A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021263" y="4241800"/>
          <a:ext cx="332105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091726" imgH="609336" progId="Equation.DSMT4">
                  <p:embed/>
                </p:oleObj>
              </mc:Choice>
              <mc:Fallback>
                <p:oleObj name="Equation" r:id="rId10" imgW="1091726" imgH="6093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4241800"/>
                        <a:ext cx="3321050" cy="1854200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EA963A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AutoShape 7" descr="Small checker board"/>
          <p:cNvSpPr>
            <a:spLocks noChangeArrowheads="1"/>
          </p:cNvSpPr>
          <p:nvPr/>
        </p:nvSpPr>
        <p:spPr bwMode="auto">
          <a:xfrm>
            <a:off x="2962275" y="4648200"/>
            <a:ext cx="1905000" cy="1066800"/>
          </a:xfrm>
          <a:prstGeom prst="notchedRightArrow">
            <a:avLst>
              <a:gd name="adj1" fmla="val 50000"/>
              <a:gd name="adj2" fmla="val 44643"/>
            </a:avLst>
          </a:prstGeom>
          <a:pattFill prst="smCheck">
            <a:fgClr>
              <a:srgbClr val="EA963A"/>
            </a:fgClr>
            <a:bgClr>
              <a:srgbClr val="0033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</a:endParaRP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4419600" y="2039938"/>
          <a:ext cx="4038600" cy="207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358900" imgH="698500" progId="Equation.DSMT4">
                  <p:embed/>
                </p:oleObj>
              </mc:Choice>
              <mc:Fallback>
                <p:oleObj name="Equation" r:id="rId12" imgW="1358900" imgH="698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039938"/>
                        <a:ext cx="4038600" cy="207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343400" y="15240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>
                <a:solidFill>
                  <a:srgbClr val="EC06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term is -5?</a:t>
            </a:r>
          </a:p>
        </p:txBody>
      </p:sp>
    </p:spTree>
    <p:extLst>
      <p:ext uri="{BB962C8B-B14F-4D97-AF65-F5344CB8AC3E}">
        <p14:creationId xmlns:p14="http://schemas.microsoft.com/office/powerpoint/2010/main" val="19228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1" grpId="0" animBg="1"/>
      <p:bldP spid="215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66800" y="273050"/>
            <a:ext cx="320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smtClean="0">
                <a:solidFill>
                  <a:prstClr val="black"/>
                </a:solidFill>
                <a:latin typeface="Subway"/>
              </a:rPr>
              <a:t>Sequences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26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456238" y="304800"/>
            <a:ext cx="1706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smtClean="0">
                <a:solidFill>
                  <a:prstClr val="black"/>
                </a:solidFill>
                <a:latin typeface="Subway"/>
              </a:rPr>
              <a:t>Series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09600" y="1233488"/>
            <a:ext cx="346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  <a:latin typeface="Times New Roman" pitchFamily="18" charset="0"/>
              </a:rPr>
              <a:t>List with commas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240338" y="1222375"/>
            <a:ext cx="316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  <a:latin typeface="Times New Roman" pitchFamily="18" charset="0"/>
              </a:rPr>
              <a:t>“Indicated sum”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990600" y="2286000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  <a:latin typeface="Times New Roman" pitchFamily="18" charset="0"/>
              </a:rPr>
              <a:t>3, 8, 13, 18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200650" y="2362200"/>
            <a:ext cx="3013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prstClr val="black"/>
                </a:solidFill>
                <a:latin typeface="Times New Roman" pitchFamily="18" charset="0"/>
              </a:rPr>
              <a:t>3 + 8 + 13 + 18</a:t>
            </a:r>
          </a:p>
        </p:txBody>
      </p:sp>
    </p:spTree>
    <p:extLst>
      <p:ext uri="{BB962C8B-B14F-4D97-AF65-F5344CB8AC3E}">
        <p14:creationId xmlns:p14="http://schemas.microsoft.com/office/powerpoint/2010/main" val="303858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  <p:bldP spid="7175" grpId="0" autoUpdateAnimBg="0"/>
      <p:bldP spid="7176" grpId="0" autoUpdateAnimBg="0"/>
      <p:bldP spid="71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78726">
            <a:off x="936928" y="2494619"/>
            <a:ext cx="738766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0541" cmpd="sng">
                  <a:solidFill>
                    <a:srgbClr val="3891A7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3891A7">
                        <a:tint val="40000"/>
                        <a:satMod val="250000"/>
                      </a:srgbClr>
                    </a:gs>
                    <a:gs pos="9000">
                      <a:srgbClr val="3891A7">
                        <a:tint val="52000"/>
                        <a:satMod val="300000"/>
                      </a:srgbClr>
                    </a:gs>
                    <a:gs pos="50000">
                      <a:srgbClr val="3891A7">
                        <a:shade val="20000"/>
                        <a:satMod val="300000"/>
                      </a:srgbClr>
                    </a:gs>
                    <a:gs pos="79000">
                      <a:srgbClr val="3891A7">
                        <a:tint val="52000"/>
                        <a:satMod val="300000"/>
                      </a:srgbClr>
                    </a:gs>
                    <a:gs pos="100000">
                      <a:srgbClr val="3891A7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Arithmetic Sequences</a:t>
            </a:r>
          </a:p>
        </p:txBody>
      </p:sp>
    </p:spTree>
    <p:extLst>
      <p:ext uri="{BB962C8B-B14F-4D97-AF65-F5344CB8AC3E}">
        <p14:creationId xmlns:p14="http://schemas.microsoft.com/office/powerpoint/2010/main" val="40544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85800" y="1042988"/>
            <a:ext cx="7772400" cy="4419600"/>
          </a:xfrm>
          <a:prstGeom prst="rect">
            <a:avLst/>
          </a:prstGeom>
          <a:noFill/>
          <a:ln w="57150" cmpd="thickThin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b="1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</a:t>
            </a:r>
            <a:r>
              <a:rPr lang="en-US" altLang="en-US" b="1" u="sng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Arithmetic Sequence</a:t>
            </a:r>
            <a:r>
              <a:rPr lang="en-US" altLang="en-US" b="1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defined</a:t>
            </a:r>
            <a:r>
              <a:rPr lang="en-US" altLang="en-US" b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 a sequence in which there is a </a:t>
            </a:r>
            <a:r>
              <a:rPr lang="en-US" altLang="en-US" b="1" u="sng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common difference</a:t>
            </a:r>
            <a:r>
              <a:rPr lang="en-US" altLang="en-US" b="1" smtClean="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between consecutive terms.</a:t>
            </a:r>
          </a:p>
        </p:txBody>
      </p:sp>
    </p:spTree>
    <p:extLst>
      <p:ext uri="{BB962C8B-B14F-4D97-AF65-F5344CB8AC3E}">
        <p14:creationId xmlns:p14="http://schemas.microsoft.com/office/powerpoint/2010/main" val="13626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" y="228600"/>
            <a:ext cx="8991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2496"/>
                </a:solidFill>
              </a:rPr>
              <a:t>Which of the following sequences are </a:t>
            </a:r>
            <a:r>
              <a:rPr lang="en-US" altLang="en-US" sz="3600" b="1" u="sng" smtClean="0">
                <a:solidFill>
                  <a:srgbClr val="002496"/>
                </a:solidFill>
              </a:rPr>
              <a:t>arithmetic</a:t>
            </a:r>
            <a:r>
              <a:rPr lang="en-US" altLang="en-US" sz="3600" smtClean="0">
                <a:solidFill>
                  <a:srgbClr val="002496"/>
                </a:solidFill>
              </a:rPr>
              <a:t>?  Identify the common difference.</a:t>
            </a: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81000" y="2209800"/>
          <a:ext cx="42672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435100" imgH="203200" progId="Equation.DSMT4">
                  <p:embed/>
                </p:oleObj>
              </mc:Choice>
              <mc:Fallback>
                <p:oleObj name="Equation" r:id="rId3" imgW="14351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09800"/>
                        <a:ext cx="42672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428625" y="2971800"/>
          <a:ext cx="5099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714500" imgH="203200" progId="Equation.DSMT4">
                  <p:embed/>
                </p:oleObj>
              </mc:Choice>
              <mc:Fallback>
                <p:oleObj name="Equation" r:id="rId5" imgW="1714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2971800"/>
                        <a:ext cx="509905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00063" y="3895725"/>
          <a:ext cx="48339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625600" imgH="203200" progId="Equation.DSMT4">
                  <p:embed/>
                </p:oleObj>
              </mc:Choice>
              <mc:Fallback>
                <p:oleObj name="Equation" r:id="rId7" imgW="16256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895725"/>
                        <a:ext cx="483393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457200" y="4738688"/>
          <a:ext cx="35496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193800" imgH="203200" progId="Equation.DSMT4">
                  <p:embed/>
                </p:oleObj>
              </mc:Choice>
              <mc:Fallback>
                <p:oleObj name="Equation" r:id="rId9" imgW="11938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38688"/>
                        <a:ext cx="3549650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700088" y="5581650"/>
          <a:ext cx="570388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1916868" imgH="203112" progId="Equation.DSMT4">
                  <p:embed/>
                </p:oleObj>
              </mc:Choice>
              <mc:Fallback>
                <p:oleObj name="Equation" r:id="rId11" imgW="1916868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5581650"/>
                        <a:ext cx="570388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334000" y="21336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9900"/>
                </a:solidFill>
              </a:rPr>
              <a:t>YES</a:t>
            </a:r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6848475" y="2219325"/>
          <a:ext cx="1066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368140" imgH="177723" progId="Equation.DSMT4">
                  <p:embed/>
                </p:oleObj>
              </mc:Choice>
              <mc:Fallback>
                <p:oleObj name="Equation" r:id="rId13" imgW="368140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475" y="2219325"/>
                        <a:ext cx="10668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013450" y="2962275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9900"/>
                </a:solidFill>
              </a:rPr>
              <a:t>YES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616700" y="5487988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9900"/>
                </a:solidFill>
              </a:rPr>
              <a:t>YES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638800" y="377825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EC0637"/>
                </a:solidFill>
              </a:rPr>
              <a:t>NO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638800" y="46482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EC0637"/>
                </a:solidFill>
              </a:rPr>
              <a:t>NO</a:t>
            </a:r>
          </a:p>
        </p:txBody>
      </p:sp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7212013" y="3035300"/>
          <a:ext cx="16192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558558" imgH="177723" progId="Equation.DSMT4">
                  <p:embed/>
                </p:oleObj>
              </mc:Choice>
              <mc:Fallback>
                <p:oleObj name="Equation" r:id="rId15" imgW="558558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3035300"/>
                        <a:ext cx="16192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7793038" y="5553075"/>
          <a:ext cx="1066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368140" imgH="177723" progId="Equation.DSMT4">
                  <p:embed/>
                </p:oleObj>
              </mc:Choice>
              <mc:Fallback>
                <p:oleObj name="Equation" r:id="rId17" imgW="368140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038" y="5553075"/>
                        <a:ext cx="10668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1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4" grpId="0"/>
      <p:bldP spid="5136" grpId="0"/>
      <p:bldP spid="5137" grpId="0"/>
      <p:bldP spid="5138" grpId="0"/>
      <p:bldP spid="51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 rot="-207293">
            <a:off x="347663" y="354013"/>
            <a:ext cx="60960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smtClean="0">
                <a:solidFill>
                  <a:srgbClr val="EC0637"/>
                </a:solidFill>
                <a:latin typeface="Impact" pitchFamily="34" charset="0"/>
              </a:rPr>
              <a:t>The common difference is always the difference between any term and the term that proceeds that term.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57200" y="5486400"/>
          <a:ext cx="59436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765300" imgH="203200" progId="Equation.DSMT4">
                  <p:embed/>
                </p:oleObj>
              </mc:Choice>
              <mc:Fallback>
                <p:oleObj name="Equation" r:id="rId3" imgW="17653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86400"/>
                        <a:ext cx="59436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 rot="688607">
            <a:off x="5562600" y="4483100"/>
            <a:ext cx="297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smtClean="0">
                <a:solidFill>
                  <a:srgbClr val="002496"/>
                </a:solidFill>
              </a:rPr>
              <a:t>Common Difference = 5</a:t>
            </a:r>
          </a:p>
        </p:txBody>
      </p:sp>
    </p:spTree>
    <p:extLst>
      <p:ext uri="{BB962C8B-B14F-4D97-AF65-F5344CB8AC3E}">
        <p14:creationId xmlns:p14="http://schemas.microsoft.com/office/powerpoint/2010/main" val="26405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The general form of an ARITHMETIC sequence.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800475" y="1376363"/>
          <a:ext cx="3905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52334" imgH="228501" progId="Equation.DSMT4">
                  <p:embed/>
                </p:oleObj>
              </mc:Choice>
              <mc:Fallback>
                <p:oleObj name="Equation" r:id="rId3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1376363"/>
                        <a:ext cx="3905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14097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First Term: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" y="203835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Second Term: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800475" y="2005013"/>
          <a:ext cx="17589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2005013"/>
                        <a:ext cx="175895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57200" y="2728913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Third Term: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7200" y="33655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Fourth Term: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7200" y="3986213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Fifth Term:</a:t>
            </a:r>
          </a:p>
        </p:txBody>
      </p:sp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3803650" y="2695575"/>
          <a:ext cx="1954213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761669" imgH="228501" progId="Equation.DSMT4">
                  <p:embed/>
                </p:oleObj>
              </mc:Choice>
              <mc:Fallback>
                <p:oleObj name="Equation" r:id="rId7" imgW="76166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2695575"/>
                        <a:ext cx="1954213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3786188" y="3332163"/>
          <a:ext cx="19208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749300" imgH="228600" progId="Equation.DSMT4">
                  <p:embed/>
                </p:oleObj>
              </mc:Choice>
              <mc:Fallback>
                <p:oleObj name="Equation" r:id="rId9" imgW="749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332163"/>
                        <a:ext cx="192087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3803650" y="3952875"/>
          <a:ext cx="1954213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761669" imgH="228501" progId="Equation.DSMT4">
                  <p:embed/>
                </p:oleObj>
              </mc:Choice>
              <mc:Fallback>
                <p:oleObj name="Equation" r:id="rId11" imgW="76166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3952875"/>
                        <a:ext cx="1954213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57200" y="5081588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nth Term: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309938" y="5016500"/>
          <a:ext cx="27686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1079032" imgH="253890" progId="Equation.DSMT4">
                  <p:embed/>
                </p:oleObj>
              </mc:Choice>
              <mc:Fallback>
                <p:oleObj name="Equation" r:id="rId13" imgW="1079032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5016500"/>
                        <a:ext cx="27686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8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/>
      <p:bldP spid="7176" grpId="0"/>
      <p:bldP spid="7178" grpId="0"/>
      <p:bldP spid="7179" grpId="0"/>
      <p:bldP spid="7180" grpId="0"/>
      <p:bldP spid="71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8001000" cy="1003300"/>
          </a:xfrm>
          <a:prstGeom prst="rect">
            <a:avLst/>
          </a:prstGeom>
          <a:noFill/>
          <a:ln w="57150" cmpd="thinThick">
            <a:solidFill>
              <a:srgbClr val="0024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prstClr val="black"/>
                </a:solidFill>
              </a:rPr>
              <a:t>Formula for the nth term of an ARITHMETIC sequence.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685800" y="2133600"/>
          <a:ext cx="42672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079032" imgH="253890" progId="Equation.DSMT4">
                  <p:embed/>
                </p:oleObj>
              </mc:Choice>
              <mc:Fallback>
                <p:oleObj name="Equation" r:id="rId3" imgW="1079032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42672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762000" y="3602038"/>
          <a:ext cx="281940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257300" imgH="228600" progId="Equation.DSMT4">
                  <p:embed/>
                </p:oleObj>
              </mc:Choice>
              <mc:Fallback>
                <p:oleObj name="Equation" r:id="rId5" imgW="1257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02038"/>
                        <a:ext cx="281940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468313" y="5011738"/>
          <a:ext cx="34178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523339" imgH="177723" progId="Equation.DSMT4">
                  <p:embed/>
                </p:oleObj>
              </mc:Choice>
              <mc:Fallback>
                <p:oleObj name="Equation" r:id="rId7" imgW="1523339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011738"/>
                        <a:ext cx="3417887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457200" y="5756275"/>
          <a:ext cx="43862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954951" imgH="177723" progId="Equation.DSMT4">
                  <p:embed/>
                </p:oleObj>
              </mc:Choice>
              <mc:Fallback>
                <p:oleObj name="Equation" r:id="rId9" imgW="1954951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756275"/>
                        <a:ext cx="4386263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790575" y="4287838"/>
          <a:ext cx="27622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1231366" imgH="228501" progId="Equation.DSMT4">
                  <p:embed/>
                </p:oleObj>
              </mc:Choice>
              <mc:Fallback>
                <p:oleObj name="Equation" r:id="rId11" imgW="123136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4287838"/>
                        <a:ext cx="27622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 rot="920320">
            <a:off x="5181600" y="3692525"/>
            <a:ext cx="3352800" cy="2098675"/>
          </a:xfrm>
          <a:prstGeom prst="rect">
            <a:avLst/>
          </a:prstGeom>
          <a:noFill/>
          <a:ln w="57150" cmpd="thickThin">
            <a:solidFill>
              <a:srgbClr val="EC063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>
                <a:solidFill>
                  <a:srgbClr val="0024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If we know any three of these we ought to be able to find the fourth.</a:t>
            </a:r>
          </a:p>
        </p:txBody>
      </p:sp>
    </p:spTree>
    <p:extLst>
      <p:ext uri="{BB962C8B-B14F-4D97-AF65-F5344CB8AC3E}">
        <p14:creationId xmlns:p14="http://schemas.microsoft.com/office/powerpoint/2010/main" val="120221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609600" y="381000"/>
            <a:ext cx="6019800" cy="669925"/>
            <a:chOff x="384" y="240"/>
            <a:chExt cx="3792" cy="422"/>
          </a:xfrm>
        </p:grpSpPr>
        <p:sp>
          <p:nvSpPr>
            <p:cNvPr id="16394" name="Text Box 4"/>
            <p:cNvSpPr txBox="1">
              <a:spLocks noChangeArrowheads="1"/>
            </p:cNvSpPr>
            <p:nvPr/>
          </p:nvSpPr>
          <p:spPr bwMode="auto">
            <a:xfrm>
              <a:off x="384" y="240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Given:</a:t>
              </a:r>
            </a:p>
          </p:txBody>
        </p:sp>
        <p:graphicFrame>
          <p:nvGraphicFramePr>
            <p:cNvPr id="16395" name="Object 6"/>
            <p:cNvGraphicFramePr>
              <a:graphicFrameLocks noChangeAspect="1"/>
            </p:cNvGraphicFramePr>
            <p:nvPr/>
          </p:nvGraphicFramePr>
          <p:xfrm>
            <a:off x="1488" y="260"/>
            <a:ext cx="2688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Equation" r:id="rId3" imgW="1358310" imgH="203112" progId="Equation.DSMT4">
                    <p:embed/>
                  </p:oleObj>
                </mc:Choice>
                <mc:Fallback>
                  <p:oleObj name="Equation" r:id="rId3" imgW="1358310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60"/>
                          <a:ext cx="2688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663575" y="954088"/>
            <a:ext cx="2033588" cy="663575"/>
            <a:chOff x="418" y="601"/>
            <a:chExt cx="1281" cy="418"/>
          </a:xfrm>
        </p:grpSpPr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418" y="601"/>
              <a:ext cx="7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smtClean="0">
                  <a:solidFill>
                    <a:srgbClr val="002496"/>
                  </a:solidFill>
                </a:rPr>
                <a:t>Find:</a:t>
              </a:r>
            </a:p>
          </p:txBody>
        </p:sp>
        <p:graphicFrame>
          <p:nvGraphicFramePr>
            <p:cNvPr id="16393" name="Object 7"/>
            <p:cNvGraphicFramePr>
              <a:graphicFrameLocks noChangeAspect="1"/>
            </p:cNvGraphicFramePr>
            <p:nvPr/>
          </p:nvGraphicFramePr>
          <p:xfrm>
            <a:off x="1316" y="613"/>
            <a:ext cx="383" cy="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5" imgW="215806" imgH="228501" progId="Equation.DSMT4">
                    <p:embed/>
                  </p:oleObj>
                </mc:Choice>
                <mc:Fallback>
                  <p:oleObj name="Equation" r:id="rId5" imgW="215806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6" y="613"/>
                          <a:ext cx="383" cy="4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1295400" y="2459038"/>
          <a:ext cx="1566863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469696" imgH="672808" progId="Equation.DSMT4">
                  <p:embed/>
                </p:oleObj>
              </mc:Choice>
              <mc:Fallback>
                <p:oleObj name="Equation" r:id="rId7" imgW="469696" imgH="67280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59038"/>
                        <a:ext cx="1566863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4191000" y="2286000"/>
          <a:ext cx="4724400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409700" imgH="736600" progId="Equation.DSMT4">
                  <p:embed/>
                </p:oleObj>
              </mc:Choice>
              <mc:Fallback>
                <p:oleObj name="Equation" r:id="rId9" imgW="14097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0"/>
                        <a:ext cx="4724400" cy="246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066800" y="1752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IDENTIFY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800600" y="1752600"/>
            <a:ext cx="223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EC0637"/>
                </a:solidFill>
              </a:rPr>
              <a:t>SOLVE</a:t>
            </a:r>
          </a:p>
        </p:txBody>
      </p:sp>
    </p:spTree>
    <p:extLst>
      <p:ext uri="{BB962C8B-B14F-4D97-AF65-F5344CB8AC3E}">
        <p14:creationId xmlns:p14="http://schemas.microsoft.com/office/powerpoint/2010/main" val="30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  <p:bldP spid="1127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On-screen Show (4:3)</PresentationFormat>
  <Paragraphs>65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Solstice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2018-11-21T14:51:58Z</dcterms:modified>
</cp:coreProperties>
</file>